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751"/>
    <p:restoredTop sz="94656"/>
  </p:normalViewPr>
  <p:slideViewPr>
    <p:cSldViewPr snapToGrid="0" snapToObjects="1">
      <p:cViewPr varScale="1">
        <p:scale>
          <a:sx n="87" d="100"/>
          <a:sy n="87" d="100"/>
        </p:scale>
        <p:origin x="21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6/30/20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CAD12-017A-5A46-BE60-B35F05DAB6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Opening a Bar in Atlanta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51D8BB-7318-D945-B697-9370170221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30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A5E77-3F53-F549-87AB-FCFA10B86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40B28-78D7-3946-9E51-D51532461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Atlanta is recognized as a hub of commercial activity</a:t>
            </a:r>
          </a:p>
          <a:p>
            <a:r>
              <a:rPr lang="en-US" dirty="0"/>
              <a:t>Atlanta is a leader in the Southeast for its financial service sector and is currently growing as a data center</a:t>
            </a:r>
          </a:p>
          <a:p>
            <a:r>
              <a:rPr lang="en-US" dirty="0"/>
              <a:t>The presence of these types of firms means that there are many young and middle aged professionals with disposable incomes and stressful jobs, who are looking for a place to drink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349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1C25E-6088-9E4D-8ACD-8B8B608C9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92CD-255E-3B47-A227-979166AC3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Opening a Bar or Restaurant in a metropolitan area such as Atlanta is challenging</a:t>
            </a:r>
          </a:p>
          <a:p>
            <a:r>
              <a:rPr lang="en-US" dirty="0"/>
              <a:t>Bars and restaurants usually operate on thin margins, so any competitive advantage in location would be beneficial to a potential owner.</a:t>
            </a:r>
          </a:p>
        </p:txBody>
      </p:sp>
    </p:spTree>
    <p:extLst>
      <p:ext uri="{BB962C8B-B14F-4D97-AF65-F5344CB8AC3E}">
        <p14:creationId xmlns:p14="http://schemas.microsoft.com/office/powerpoint/2010/main" val="1022477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96829-E2A8-CB42-BA5E-8DBF6104E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9A24-7537-E047-80CC-C438697CD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Atlanta Regional Commission Neighborhood data, including Neighborhood Name, Geographical Coordinates, Population, and Census Data from here</a:t>
            </a:r>
          </a:p>
          <a:p>
            <a:r>
              <a:rPr lang="en-US" dirty="0"/>
              <a:t>Foursquare data on location names, location types, and geographical coordinates of the location from here</a:t>
            </a:r>
          </a:p>
          <a:p>
            <a:r>
              <a:rPr lang="en-US" dirty="0"/>
              <a:t>Features that did not correspond with our goals, such as the presence of ATMs were dropped from the Foursquare data table</a:t>
            </a:r>
          </a:p>
          <a:p>
            <a:r>
              <a:rPr lang="en-US" dirty="0"/>
              <a:t>The list of geographical coordinates from the Atlanta Regional Commission data was simplified down to a pair of coordinates</a:t>
            </a:r>
          </a:p>
        </p:txBody>
      </p:sp>
    </p:spTree>
    <p:extLst>
      <p:ext uri="{BB962C8B-B14F-4D97-AF65-F5344CB8AC3E}">
        <p14:creationId xmlns:p14="http://schemas.microsoft.com/office/powerpoint/2010/main" val="790171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38970-C887-5C44-A344-54ED6D7AE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Choropleth 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D6CB292-182A-A34E-9823-A02A72849F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4989" y="2336800"/>
            <a:ext cx="6005997" cy="3598863"/>
          </a:xfrm>
        </p:spPr>
      </p:pic>
    </p:spTree>
    <p:extLst>
      <p:ext uri="{BB962C8B-B14F-4D97-AF65-F5344CB8AC3E}">
        <p14:creationId xmlns:p14="http://schemas.microsoft.com/office/powerpoint/2010/main" val="1677084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DA386-A83B-4841-A277-FD1991B08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Folium Circle Marker 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21B487-4087-574E-9269-3984784569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511" y="2370667"/>
            <a:ext cx="8294420" cy="359886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71F850-5932-2640-8A52-53A530B5CAE8}"/>
              </a:ext>
            </a:extLst>
          </p:cNvPr>
          <p:cNvSpPr txBox="1"/>
          <p:nvPr/>
        </p:nvSpPr>
        <p:spPr>
          <a:xfrm>
            <a:off x="8974667" y="2370667"/>
            <a:ext cx="274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Colleges - </a:t>
            </a:r>
            <a:r>
              <a:rPr lang="en-US" dirty="0">
                <a:solidFill>
                  <a:srgbClr val="00B050"/>
                </a:solidFill>
              </a:rPr>
              <a:t>GREEN</a:t>
            </a:r>
          </a:p>
          <a:p>
            <a:endParaRPr lang="en-US" dirty="0"/>
          </a:p>
          <a:p>
            <a:r>
              <a:rPr lang="en-US" dirty="0"/>
              <a:t>Law Offices -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PURPLE</a:t>
            </a:r>
          </a:p>
          <a:p>
            <a:endParaRPr lang="en-US" dirty="0"/>
          </a:p>
          <a:p>
            <a:r>
              <a:rPr lang="en-US" dirty="0"/>
              <a:t>Banks - </a:t>
            </a:r>
            <a:r>
              <a:rPr lang="en-US" dirty="0">
                <a:solidFill>
                  <a:srgbClr val="FF0000"/>
                </a:solidFill>
              </a:rPr>
              <a:t>RED</a:t>
            </a:r>
          </a:p>
        </p:txBody>
      </p:sp>
    </p:spTree>
    <p:extLst>
      <p:ext uri="{BB962C8B-B14F-4D97-AF65-F5344CB8AC3E}">
        <p14:creationId xmlns:p14="http://schemas.microsoft.com/office/powerpoint/2010/main" val="1297667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08C8E-AAC0-4942-86EE-00BE6886B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 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07694A-D13D-8D47-9DCC-62425FC747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20927" y="2566218"/>
            <a:ext cx="3538217" cy="3303639"/>
          </a:xfrm>
        </p:spPr>
      </p:pic>
    </p:spTree>
    <p:extLst>
      <p:ext uri="{BB962C8B-B14F-4D97-AF65-F5344CB8AC3E}">
        <p14:creationId xmlns:p14="http://schemas.microsoft.com/office/powerpoint/2010/main" val="4258211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04900-18A2-0C4F-9D04-F899538B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Clusters Plotted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7419E8-7E35-CD4B-B51F-A8B092CFA824}"/>
              </a:ext>
            </a:extLst>
          </p:cNvPr>
          <p:cNvSpPr txBox="1"/>
          <p:nvPr/>
        </p:nvSpPr>
        <p:spPr>
          <a:xfrm>
            <a:off x="8701548" y="2370667"/>
            <a:ext cx="301631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Colleges - </a:t>
            </a:r>
            <a:r>
              <a:rPr lang="en-US" dirty="0">
                <a:solidFill>
                  <a:srgbClr val="00B050"/>
                </a:solidFill>
              </a:rPr>
              <a:t>GREEN</a:t>
            </a:r>
          </a:p>
          <a:p>
            <a:endParaRPr lang="en-US" dirty="0"/>
          </a:p>
          <a:p>
            <a:r>
              <a:rPr lang="en-US" dirty="0"/>
              <a:t>Law Offices -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PURPLE</a:t>
            </a:r>
          </a:p>
          <a:p>
            <a:endParaRPr lang="en-US" dirty="0"/>
          </a:p>
          <a:p>
            <a:r>
              <a:rPr lang="en-US" dirty="0"/>
              <a:t>Banks – </a:t>
            </a:r>
            <a:r>
              <a:rPr lang="en-US" dirty="0">
                <a:solidFill>
                  <a:srgbClr val="FF0000"/>
                </a:solidFill>
              </a:rPr>
              <a:t>RED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Potential Location - </a:t>
            </a:r>
            <a:r>
              <a:rPr lang="en-US" dirty="0">
                <a:solidFill>
                  <a:srgbClr val="0070C0"/>
                </a:solidFill>
              </a:rPr>
              <a:t>BLUE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D2570E2-CB6D-0746-BADE-1EC3138A61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321" y="2126917"/>
            <a:ext cx="6410322" cy="3819793"/>
          </a:xfrm>
        </p:spPr>
      </p:pic>
    </p:spTree>
    <p:extLst>
      <p:ext uri="{BB962C8B-B14F-4D97-AF65-F5344CB8AC3E}">
        <p14:creationId xmlns:p14="http://schemas.microsoft.com/office/powerpoint/2010/main" val="160503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9F7E8-0917-1944-8B9C-FB92BF681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596BD-0E45-8A40-B247-F11AB3183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Built a model to show the best place to open a bar aimed at young and middle-aged professionals with disposable incomes</a:t>
            </a:r>
          </a:p>
          <a:p>
            <a:r>
              <a:rPr lang="en-US" dirty="0"/>
              <a:t>Some future improvement to the model:</a:t>
            </a:r>
          </a:p>
          <a:p>
            <a:pPr lvl="1"/>
            <a:r>
              <a:rPr lang="en-US" dirty="0"/>
              <a:t>Consider the age of other bars in the area, as older bars are more likely to have a loyal customer base that won’t be interested in coming to a new bar</a:t>
            </a:r>
          </a:p>
          <a:p>
            <a:pPr lvl="1"/>
            <a:r>
              <a:rPr lang="en-US" dirty="0"/>
              <a:t>Consider the location of other bars in the area, as too many bars in a limited radius can cannibalize each other, and a new bar won’t be able to bring in enough customers to stay </a:t>
            </a:r>
            <a:r>
              <a:rPr lang="en-US"/>
              <a:t>in business.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85093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28</TotalTime>
  <Words>327</Words>
  <Application>Microsoft Macintosh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Trebuchet MS</vt:lpstr>
      <vt:lpstr>Berlin</vt:lpstr>
      <vt:lpstr>Opening a Bar in Atlanta</vt:lpstr>
      <vt:lpstr>Background</vt:lpstr>
      <vt:lpstr>Interest</vt:lpstr>
      <vt:lpstr>Data Acquisition and Cleaning</vt:lpstr>
      <vt:lpstr>Choropleth Map</vt:lpstr>
      <vt:lpstr>Folium Circle Marker Map</vt:lpstr>
      <vt:lpstr>K-Means Clustering Results</vt:lpstr>
      <vt:lpstr>K-Means Clusters Plotted</vt:lpstr>
      <vt:lpstr>Conclusion and Future Direction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Opening a Bar in Atlanta</dc:title>
  <dc:creator>Rohit Pappu</dc:creator>
  <cp:lastModifiedBy>Rohit Pappu</cp:lastModifiedBy>
  <cp:revision>3</cp:revision>
  <dcterms:created xsi:type="dcterms:W3CDTF">2020-06-30T15:30:10Z</dcterms:created>
  <dcterms:modified xsi:type="dcterms:W3CDTF">2020-06-30T15:58:48Z</dcterms:modified>
</cp:coreProperties>
</file>

<file path=docProps/thumbnail.jpeg>
</file>